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sldIdLst>
    <p:sldId id="277" r:id="rId2"/>
    <p:sldId id="278" r:id="rId3"/>
    <p:sldId id="280" r:id="rId4"/>
    <p:sldId id="279" r:id="rId5"/>
    <p:sldId id="276" r:id="rId6"/>
    <p:sldId id="270" r:id="rId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DC1661"/>
    <a:srgbClr val="66CCFF"/>
    <a:srgbClr val="FFFF57"/>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794" autoAdjust="0"/>
    <p:restoredTop sz="94660"/>
  </p:normalViewPr>
  <p:slideViewPr>
    <p:cSldViewPr>
      <p:cViewPr>
        <p:scale>
          <a:sx n="75" d="100"/>
          <a:sy n="75" d="100"/>
        </p:scale>
        <p:origin x="-1122" y="-1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1332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332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EB7E200C-8BC3-4A90-8161-887CB19F8CE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E3D3BA3-470F-42B0-AA7A-17407F7F7B8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1819BCA-459B-4A39-BC7B-B66B2955F4A9}"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C9A02EDA-1B80-4FF3-8059-3FBE6983A320}"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02975DE-B862-4B5B-ADCD-1F689E590B7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26B2C66-DDEA-4DDB-A299-FC42534556D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4020269-C22E-46F6-BA72-D6B915D86646}"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D60F8124-11EE-4228-A875-A55D94346E64}"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35843166-C0E7-441C-AFB4-B85655E9F2E8}"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95325156-6630-4B95-80CB-6546124F5E41}"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5D9F86F-28CF-4E1D-BB2E-58C810462D64}"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7D4EE91-2C85-4C9B-8BA3-1C7D508B7FC3}"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29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95C4C1B-B2B2-4559-B09F-522410280D81}"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229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1229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229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en-US"/>
              </a:p>
            </p:txBody>
          </p:sp>
          <p:sp>
            <p:nvSpPr>
              <p:cNvPr id="1229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1229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034"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1230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30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n-US"/>
          </a:p>
        </p:txBody>
      </p:sp>
      <p:sp>
        <p:nvSpPr>
          <p:cNvPr id="1230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06"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space-3"/>
          <p:cNvPicPr>
            <a:picLocks noChangeAspect="1" noChangeArrowheads="1"/>
          </p:cNvPicPr>
          <p:nvPr/>
        </p:nvPicPr>
        <p:blipFill>
          <a:blip r:embed="rId2"/>
          <a:srcRect/>
          <a:stretch>
            <a:fillRect/>
          </a:stretch>
        </p:blipFill>
        <p:spPr bwMode="auto">
          <a:xfrm>
            <a:off x="0" y="2438400"/>
            <a:ext cx="5029200" cy="4419600"/>
          </a:xfrm>
          <a:prstGeom prst="rect">
            <a:avLst/>
          </a:prstGeom>
          <a:noFill/>
          <a:ln w="9525">
            <a:noFill/>
            <a:miter lim="800000"/>
            <a:headEnd/>
            <a:tailEnd/>
          </a:ln>
        </p:spPr>
      </p:pic>
      <p:sp>
        <p:nvSpPr>
          <p:cNvPr id="39941" name="Rectangle 5"/>
          <p:cNvSpPr>
            <a:spLocks noChangeArrowheads="1"/>
          </p:cNvSpPr>
          <p:nvPr/>
        </p:nvSpPr>
        <p:spPr bwMode="auto">
          <a:xfrm>
            <a:off x="0" y="1447800"/>
            <a:ext cx="9144000" cy="990600"/>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en-US" sz="4000">
                <a:latin typeface="Arial"/>
              </a:rPr>
              <a:t>Em biết gì về mặt trời ?</a:t>
            </a:r>
          </a:p>
        </p:txBody>
      </p:sp>
      <p:sp>
        <p:nvSpPr>
          <p:cNvPr id="6149" name="AutoShape 7"/>
          <p:cNvSpPr>
            <a:spLocks noChangeArrowheads="1"/>
          </p:cNvSpPr>
          <p:nvPr/>
        </p:nvSpPr>
        <p:spPr bwMode="auto">
          <a:xfrm>
            <a:off x="2438400" y="838200"/>
            <a:ext cx="3962400" cy="609600"/>
          </a:xfrm>
          <a:prstGeom prst="bevel">
            <a:avLst>
              <a:gd name="adj" fmla="val 12500"/>
            </a:avLst>
          </a:prstGeom>
          <a:solidFill>
            <a:srgbClr val="FFFF57"/>
          </a:solidFill>
          <a:ln w="9525">
            <a:solidFill>
              <a:schemeClr val="tx1"/>
            </a:solidFill>
            <a:miter lim="800000"/>
            <a:headEnd/>
            <a:tailEnd/>
          </a:ln>
        </p:spPr>
        <p:txBody>
          <a:bodyPr wrap="none" anchor="ctr"/>
          <a:lstStyle/>
          <a:p>
            <a:pPr algn="ctr"/>
            <a:r>
              <a:rPr lang="en-US" sz="4400">
                <a:solidFill>
                  <a:srgbClr val="DC1661"/>
                </a:solidFill>
              </a:rPr>
              <a:t>M</a:t>
            </a:r>
            <a:r>
              <a:rPr lang="vi-VN" sz="4400">
                <a:solidFill>
                  <a:srgbClr val="DC1661"/>
                </a:solidFill>
              </a:rPr>
              <a:t>ặt</a:t>
            </a:r>
            <a:r>
              <a:rPr lang="en-US" sz="4400">
                <a:solidFill>
                  <a:srgbClr val="DC1661"/>
                </a:solidFill>
              </a:rPr>
              <a:t> Tr</a:t>
            </a:r>
            <a:r>
              <a:rPr lang="vi-VN" sz="4400">
                <a:solidFill>
                  <a:srgbClr val="DC1661"/>
                </a:solidFill>
              </a:rPr>
              <a:t>ời</a:t>
            </a:r>
          </a:p>
        </p:txBody>
      </p:sp>
      <p:sp>
        <p:nvSpPr>
          <p:cNvPr id="39946" name="Rectangle 10"/>
          <p:cNvSpPr>
            <a:spLocks noChangeArrowheads="1"/>
          </p:cNvSpPr>
          <p:nvPr/>
        </p:nvSpPr>
        <p:spPr bwMode="auto">
          <a:xfrm>
            <a:off x="0" y="1447800"/>
            <a:ext cx="9144000" cy="990600"/>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r>
              <a:rPr lang="en-US" sz="4000">
                <a:latin typeface="Arial"/>
              </a:rPr>
              <a:t> </a:t>
            </a:r>
            <a:r>
              <a:rPr lang="en-US" b="1">
                <a:solidFill>
                  <a:srgbClr val="FFFF57"/>
                </a:solidFill>
                <a:latin typeface="Arial"/>
              </a:rPr>
              <a:t>Mặt Trời có dạng cầu giống  quả bóng màu đỏ,  phun ra cột lửa cao sáng rực </a:t>
            </a:r>
          </a:p>
          <a:p>
            <a:pPr>
              <a:defRPr/>
            </a:pPr>
            <a:r>
              <a:rPr lang="en-US" b="1">
                <a:solidFill>
                  <a:srgbClr val="FFFF57"/>
                </a:solidFill>
                <a:latin typeface="Arial"/>
              </a:rPr>
              <a:t> và mặt trời ở rất xa trái đất.</a:t>
            </a:r>
          </a:p>
        </p:txBody>
      </p:sp>
      <p:pic>
        <p:nvPicPr>
          <p:cNvPr id="6151" name="Picture 11" descr="9768_1254730723CcQX"/>
          <p:cNvPicPr>
            <a:picLocks noChangeAspect="1" noChangeArrowheads="1"/>
          </p:cNvPicPr>
          <p:nvPr/>
        </p:nvPicPr>
        <p:blipFill>
          <a:blip r:embed="rId3"/>
          <a:srcRect/>
          <a:stretch>
            <a:fillRect/>
          </a:stretch>
        </p:blipFill>
        <p:spPr bwMode="auto">
          <a:xfrm>
            <a:off x="5029200" y="2438400"/>
            <a:ext cx="4114800" cy="441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46"/>
                                        </p:tgtEl>
                                        <p:attrNameLst>
                                          <p:attrName>style.visibility</p:attrName>
                                        </p:attrNameLst>
                                      </p:cBhvr>
                                      <p:to>
                                        <p:strVal val="visible"/>
                                      </p:to>
                                    </p:set>
                                    <p:animEffect transition="in" filter="blinds(horizontal)">
                                      <p:cBhvr>
                                        <p:cTn id="7" dur="500"/>
                                        <p:tgtEl>
                                          <p:spTgt spid="39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AutoShape 5"/>
          <p:cNvSpPr>
            <a:spLocks noChangeArrowheads="1"/>
          </p:cNvSpPr>
          <p:nvPr/>
        </p:nvSpPr>
        <p:spPr bwMode="auto">
          <a:xfrm>
            <a:off x="2438400" y="762000"/>
            <a:ext cx="3962400" cy="609600"/>
          </a:xfrm>
          <a:prstGeom prst="bevel">
            <a:avLst>
              <a:gd name="adj" fmla="val 12500"/>
            </a:avLst>
          </a:prstGeom>
          <a:solidFill>
            <a:srgbClr val="FFFF57"/>
          </a:solidFill>
          <a:ln w="9525">
            <a:solidFill>
              <a:schemeClr val="tx1"/>
            </a:solidFill>
            <a:miter lim="800000"/>
            <a:headEnd/>
            <a:tailEnd/>
          </a:ln>
        </p:spPr>
        <p:txBody>
          <a:bodyPr wrap="none" anchor="ctr"/>
          <a:lstStyle/>
          <a:p>
            <a:pPr algn="ctr"/>
            <a:r>
              <a:rPr lang="en-US" sz="4400">
                <a:solidFill>
                  <a:srgbClr val="DC1661"/>
                </a:solidFill>
              </a:rPr>
              <a:t>M</a:t>
            </a:r>
            <a:r>
              <a:rPr lang="vi-VN" sz="4400">
                <a:solidFill>
                  <a:srgbClr val="DC1661"/>
                </a:solidFill>
              </a:rPr>
              <a:t>ặt</a:t>
            </a:r>
            <a:r>
              <a:rPr lang="en-US" sz="4400">
                <a:solidFill>
                  <a:srgbClr val="DC1661"/>
                </a:solidFill>
              </a:rPr>
              <a:t> Tr</a:t>
            </a:r>
            <a:r>
              <a:rPr lang="vi-VN" sz="4400">
                <a:solidFill>
                  <a:srgbClr val="DC1661"/>
                </a:solidFill>
              </a:rPr>
              <a:t>ời</a:t>
            </a:r>
          </a:p>
        </p:txBody>
      </p:sp>
      <p:sp>
        <p:nvSpPr>
          <p:cNvPr id="40966" name="Rectangle 6"/>
          <p:cNvSpPr>
            <a:spLocks noChangeArrowheads="1"/>
          </p:cNvSpPr>
          <p:nvPr/>
        </p:nvSpPr>
        <p:spPr bwMode="auto">
          <a:xfrm>
            <a:off x="0" y="1447800"/>
            <a:ext cx="9144000" cy="990600"/>
          </a:xfrm>
          <a:prstGeom prst="rect">
            <a:avLst/>
          </a:prstGeom>
          <a:solidFill>
            <a:schemeClr val="accent1"/>
          </a:solidFill>
          <a:ln w="9525">
            <a:solidFill>
              <a:schemeClr val="tx1"/>
            </a:solidFill>
            <a:miter lim="800000"/>
            <a:headEnd/>
            <a:tailEnd/>
          </a:ln>
        </p:spPr>
        <p:txBody>
          <a:bodyPr wrap="none" anchor="ctr"/>
          <a:lstStyle/>
          <a:p>
            <a:pPr algn="ctr"/>
            <a:r>
              <a:rPr lang="en-US" sz="2400" b="1"/>
              <a:t>Khi đóng kín cửa các em có học được không? Vì sao?</a:t>
            </a:r>
          </a:p>
        </p:txBody>
      </p:sp>
      <p:pic>
        <p:nvPicPr>
          <p:cNvPr id="7173" name="Picture 7" descr="bautroi-6"/>
          <p:cNvPicPr>
            <a:picLocks noChangeAspect="1" noChangeArrowheads="1"/>
          </p:cNvPicPr>
          <p:nvPr/>
        </p:nvPicPr>
        <p:blipFill>
          <a:blip r:embed="rId2"/>
          <a:srcRect/>
          <a:stretch>
            <a:fillRect/>
          </a:stretch>
        </p:blipFill>
        <p:spPr bwMode="auto">
          <a:xfrm>
            <a:off x="0" y="2438400"/>
            <a:ext cx="9144000" cy="4419600"/>
          </a:xfrm>
          <a:prstGeom prst="rect">
            <a:avLst/>
          </a:prstGeom>
          <a:noFill/>
          <a:ln w="9525">
            <a:noFill/>
            <a:miter lim="800000"/>
            <a:headEnd/>
            <a:tailEnd/>
          </a:ln>
        </p:spPr>
      </p:pic>
      <p:sp>
        <p:nvSpPr>
          <p:cNvPr id="40968" name="Rectangle 8"/>
          <p:cNvSpPr>
            <a:spLocks noChangeArrowheads="1"/>
          </p:cNvSpPr>
          <p:nvPr/>
        </p:nvSpPr>
        <p:spPr bwMode="auto">
          <a:xfrm>
            <a:off x="0" y="1447800"/>
            <a:ext cx="9144000" cy="990600"/>
          </a:xfrm>
          <a:prstGeom prst="rect">
            <a:avLst/>
          </a:prstGeom>
          <a:solidFill>
            <a:schemeClr val="accent1"/>
          </a:solidFill>
          <a:ln w="9525">
            <a:solidFill>
              <a:schemeClr val="tx1"/>
            </a:solidFill>
            <a:miter lim="800000"/>
            <a:headEnd/>
            <a:tailEnd/>
          </a:ln>
        </p:spPr>
        <p:txBody>
          <a:bodyPr wrap="none" anchor="ctr"/>
          <a:lstStyle/>
          <a:p>
            <a:pPr algn="ctr"/>
            <a:r>
              <a:rPr lang="en-US" sz="2000">
                <a:solidFill>
                  <a:srgbClr val="FFFF57"/>
                </a:solidFill>
              </a:rPr>
              <a:t>Khi đóng cửa xung quanh rất tối, khó nhìn vì không có mặt trời chiếu sáng.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box(i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0968"/>
                                        </p:tgtEl>
                                        <p:attrNameLst>
                                          <p:attrName>style.visibility</p:attrName>
                                        </p:attrNameLst>
                                      </p:cBhvr>
                                      <p:to>
                                        <p:strVal val="visible"/>
                                      </p:to>
                                    </p:set>
                                    <p:animEffect transition="in" filter="diamond(in)">
                                      <p:cBhvr>
                                        <p:cTn id="12" dur="2000"/>
                                        <p:tgtEl>
                                          <p:spTgt spid="40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P spid="4096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AutoShape 5"/>
          <p:cNvSpPr>
            <a:spLocks noChangeArrowheads="1"/>
          </p:cNvSpPr>
          <p:nvPr/>
        </p:nvSpPr>
        <p:spPr bwMode="auto">
          <a:xfrm>
            <a:off x="2514600" y="1143000"/>
            <a:ext cx="3962400" cy="685800"/>
          </a:xfrm>
          <a:prstGeom prst="bevel">
            <a:avLst>
              <a:gd name="adj" fmla="val 12500"/>
            </a:avLst>
          </a:prstGeom>
          <a:solidFill>
            <a:srgbClr val="FFFF57"/>
          </a:solidFill>
          <a:ln w="9525">
            <a:solidFill>
              <a:schemeClr val="tx1"/>
            </a:solidFill>
            <a:miter lim="800000"/>
            <a:headEnd/>
            <a:tailEnd/>
          </a:ln>
        </p:spPr>
        <p:txBody>
          <a:bodyPr wrap="none" anchor="ctr"/>
          <a:lstStyle/>
          <a:p>
            <a:pPr algn="ctr"/>
            <a:r>
              <a:rPr lang="en-US" sz="4400">
                <a:solidFill>
                  <a:srgbClr val="DC1661"/>
                </a:solidFill>
              </a:rPr>
              <a:t>M</a:t>
            </a:r>
            <a:r>
              <a:rPr lang="vi-VN" sz="4400">
                <a:solidFill>
                  <a:srgbClr val="DC1661"/>
                </a:solidFill>
              </a:rPr>
              <a:t>ặt</a:t>
            </a:r>
            <a:r>
              <a:rPr lang="en-US" sz="4400">
                <a:solidFill>
                  <a:srgbClr val="DC1661"/>
                </a:solidFill>
              </a:rPr>
              <a:t> tr</a:t>
            </a:r>
            <a:r>
              <a:rPr lang="vi-VN" sz="4400">
                <a:solidFill>
                  <a:srgbClr val="DC1661"/>
                </a:solidFill>
              </a:rPr>
              <a:t>ời</a:t>
            </a:r>
          </a:p>
        </p:txBody>
      </p:sp>
      <p:sp>
        <p:nvSpPr>
          <p:cNvPr id="43014" name="Rectangle 6"/>
          <p:cNvSpPr>
            <a:spLocks noChangeArrowheads="1"/>
          </p:cNvSpPr>
          <p:nvPr/>
        </p:nvSpPr>
        <p:spPr bwMode="auto">
          <a:xfrm>
            <a:off x="0" y="1828800"/>
            <a:ext cx="9144000" cy="762000"/>
          </a:xfrm>
          <a:prstGeom prst="rect">
            <a:avLst/>
          </a:prstGeom>
          <a:solidFill>
            <a:schemeClr val="bg1"/>
          </a:solidFill>
          <a:ln w="9525">
            <a:solidFill>
              <a:schemeClr val="tx1"/>
            </a:solidFill>
            <a:miter lim="800000"/>
            <a:headEnd/>
            <a:tailEnd/>
          </a:ln>
        </p:spPr>
        <p:txBody>
          <a:bodyPr wrap="none" anchor="ctr"/>
          <a:lstStyle/>
          <a:p>
            <a:pPr algn="ctr"/>
            <a:r>
              <a:rPr lang="en-US" sz="3200"/>
              <a:t>Mặt trời có tác dụng gì?</a:t>
            </a:r>
          </a:p>
        </p:txBody>
      </p:sp>
      <p:pic>
        <p:nvPicPr>
          <p:cNvPr id="8197" name="Picture 7" descr="2159567_1245902603aBUR"/>
          <p:cNvPicPr>
            <a:picLocks noChangeAspect="1" noChangeArrowheads="1"/>
          </p:cNvPicPr>
          <p:nvPr/>
        </p:nvPicPr>
        <p:blipFill>
          <a:blip r:embed="rId2"/>
          <a:srcRect/>
          <a:stretch>
            <a:fillRect/>
          </a:stretch>
        </p:blipFill>
        <p:spPr bwMode="auto">
          <a:xfrm>
            <a:off x="0" y="2514600"/>
            <a:ext cx="9144000" cy="4343400"/>
          </a:xfrm>
          <a:prstGeom prst="rect">
            <a:avLst/>
          </a:prstGeom>
          <a:noFill/>
          <a:ln w="9525">
            <a:noFill/>
            <a:miter lim="800000"/>
            <a:headEnd/>
            <a:tailEnd/>
          </a:ln>
        </p:spPr>
      </p:pic>
      <p:sp>
        <p:nvSpPr>
          <p:cNvPr id="43018" name="Rectangle 10"/>
          <p:cNvSpPr>
            <a:spLocks noChangeArrowheads="1"/>
          </p:cNvSpPr>
          <p:nvPr/>
        </p:nvSpPr>
        <p:spPr bwMode="auto">
          <a:xfrm>
            <a:off x="0" y="1828800"/>
            <a:ext cx="9144000" cy="838200"/>
          </a:xfrm>
          <a:prstGeom prst="rect">
            <a:avLst/>
          </a:prstGeom>
          <a:solidFill>
            <a:schemeClr val="bg1"/>
          </a:solidFill>
          <a:ln w="9525">
            <a:solidFill>
              <a:schemeClr val="tx1"/>
            </a:solidFill>
            <a:miter lim="800000"/>
            <a:headEnd/>
            <a:tailEnd/>
          </a:ln>
        </p:spPr>
        <p:txBody>
          <a:bodyPr wrap="none" anchor="ctr"/>
          <a:lstStyle/>
          <a:p>
            <a:pPr algn="ctr"/>
            <a:r>
              <a:rPr lang="en-US" sz="2400"/>
              <a:t>Mặt trời chiếu sáng, sưởi ấm cho thực vật, động vật và con người.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blinds(horizontal)">
                                      <p:cBhvr>
                                        <p:cTn id="7" dur="500"/>
                                        <p:tgtEl>
                                          <p:spTgt spid="430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3018"/>
                                        </p:tgtEl>
                                        <p:attrNameLst>
                                          <p:attrName>style.visibility</p:attrName>
                                        </p:attrNameLst>
                                      </p:cBhvr>
                                      <p:to>
                                        <p:strVal val="visible"/>
                                      </p:to>
                                    </p:set>
                                    <p:animEffect transition="in" filter="randombar(horizontal)">
                                      <p:cBhvr>
                                        <p:cTn id="12" dur="500"/>
                                        <p:tgtEl>
                                          <p:spTgt spid="43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animBg="1"/>
      <p:bldP spid="430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AutoShape 5"/>
          <p:cNvSpPr>
            <a:spLocks noChangeArrowheads="1"/>
          </p:cNvSpPr>
          <p:nvPr/>
        </p:nvSpPr>
        <p:spPr bwMode="auto">
          <a:xfrm>
            <a:off x="2438400" y="1219200"/>
            <a:ext cx="3962400" cy="609600"/>
          </a:xfrm>
          <a:prstGeom prst="bevel">
            <a:avLst>
              <a:gd name="adj" fmla="val 12500"/>
            </a:avLst>
          </a:prstGeom>
          <a:solidFill>
            <a:srgbClr val="FFFF57"/>
          </a:solidFill>
          <a:ln w="9525">
            <a:solidFill>
              <a:schemeClr val="tx1"/>
            </a:solidFill>
            <a:miter lim="800000"/>
            <a:headEnd/>
            <a:tailEnd/>
          </a:ln>
        </p:spPr>
        <p:txBody>
          <a:bodyPr wrap="none" anchor="ctr"/>
          <a:lstStyle/>
          <a:p>
            <a:pPr algn="ctr"/>
            <a:r>
              <a:rPr lang="en-US" sz="4400">
                <a:solidFill>
                  <a:srgbClr val="DC1661"/>
                </a:solidFill>
              </a:rPr>
              <a:t>M</a:t>
            </a:r>
            <a:r>
              <a:rPr lang="vi-VN" sz="4400">
                <a:solidFill>
                  <a:srgbClr val="DC1661"/>
                </a:solidFill>
              </a:rPr>
              <a:t>ặt</a:t>
            </a:r>
            <a:r>
              <a:rPr lang="en-US" sz="4400">
                <a:solidFill>
                  <a:srgbClr val="DC1661"/>
                </a:solidFill>
              </a:rPr>
              <a:t> Tr</a:t>
            </a:r>
            <a:r>
              <a:rPr lang="vi-VN" sz="4400">
                <a:solidFill>
                  <a:srgbClr val="DC1661"/>
                </a:solidFill>
              </a:rPr>
              <a:t>ời</a:t>
            </a:r>
          </a:p>
        </p:txBody>
      </p:sp>
      <p:sp>
        <p:nvSpPr>
          <p:cNvPr id="41990" name="AutoShape 6"/>
          <p:cNvSpPr>
            <a:spLocks noChangeArrowheads="1"/>
          </p:cNvSpPr>
          <p:nvPr/>
        </p:nvSpPr>
        <p:spPr bwMode="auto">
          <a:xfrm>
            <a:off x="2286000" y="1828800"/>
            <a:ext cx="4267200" cy="1143000"/>
          </a:xfrm>
          <a:prstGeom prst="ribbon2">
            <a:avLst>
              <a:gd name="adj1" fmla="val 12500"/>
              <a:gd name="adj2" fmla="val 50000"/>
            </a:avLst>
          </a:prstGeom>
          <a:solidFill>
            <a:schemeClr val="accent2"/>
          </a:solidFill>
          <a:ln w="9525">
            <a:solidFill>
              <a:schemeClr val="tx1"/>
            </a:solidFill>
            <a:round/>
            <a:headEnd/>
            <a:tailEnd/>
          </a:ln>
        </p:spPr>
        <p:txBody>
          <a:bodyPr wrap="none" anchor="ctr"/>
          <a:lstStyle/>
          <a:p>
            <a:pPr algn="ctr"/>
            <a:r>
              <a:rPr lang="en-US" sz="2400">
                <a:solidFill>
                  <a:schemeClr val="bg1"/>
                </a:solidFill>
              </a:rPr>
              <a:t>Thảo luận nhóm</a:t>
            </a:r>
          </a:p>
        </p:txBody>
      </p:sp>
      <p:sp>
        <p:nvSpPr>
          <p:cNvPr id="41992" name="Text Box 8"/>
          <p:cNvSpPr txBox="1">
            <a:spLocks noChangeArrowheads="1"/>
          </p:cNvSpPr>
          <p:nvPr/>
        </p:nvSpPr>
        <p:spPr bwMode="auto">
          <a:xfrm>
            <a:off x="0" y="3124200"/>
            <a:ext cx="9144000" cy="2124075"/>
          </a:xfrm>
          <a:prstGeom prst="rect">
            <a:avLst/>
          </a:prstGeom>
          <a:noFill/>
          <a:ln w="9525">
            <a:noFill/>
            <a:miter lim="800000"/>
            <a:headEnd/>
            <a:tailEnd/>
          </a:ln>
        </p:spPr>
        <p:txBody>
          <a:bodyPr>
            <a:spAutoFit/>
          </a:bodyPr>
          <a:lstStyle/>
          <a:p>
            <a:pPr>
              <a:spcBef>
                <a:spcPct val="50000"/>
              </a:spcBef>
            </a:pPr>
            <a:r>
              <a:rPr lang="en-US" sz="2400" b="1"/>
              <a:t>1. Khi nắng em cảm thấy thế nào?</a:t>
            </a:r>
          </a:p>
          <a:p>
            <a:pPr>
              <a:spcBef>
                <a:spcPct val="50000"/>
              </a:spcBef>
            </a:pPr>
            <a:r>
              <a:rPr lang="en-US" sz="2400" b="1"/>
              <a:t>2. Em làm gì để tránh nắng?</a:t>
            </a:r>
          </a:p>
          <a:p>
            <a:pPr>
              <a:spcBef>
                <a:spcPct val="50000"/>
              </a:spcBef>
            </a:pPr>
            <a:r>
              <a:rPr lang="en-US" sz="2400" b="1"/>
              <a:t> 3. Tại sao trời nắng to không nên nhìn trực tiếp vào Mặt Trời.</a:t>
            </a:r>
          </a:p>
          <a:p>
            <a:pPr>
              <a:spcBef>
                <a:spcPct val="50000"/>
              </a:spcBef>
            </a:pPr>
            <a:r>
              <a:rPr lang="en-US" sz="2400" b="1"/>
              <a:t> 4. Khi muốn quan sát Mặt Trời, em làm thế nào?</a:t>
            </a:r>
          </a:p>
        </p:txBody>
      </p:sp>
      <p:sp>
        <p:nvSpPr>
          <p:cNvPr id="41993" name="Text Box 9"/>
          <p:cNvSpPr txBox="1">
            <a:spLocks noChangeArrowheads="1"/>
          </p:cNvSpPr>
          <p:nvPr/>
        </p:nvSpPr>
        <p:spPr bwMode="auto">
          <a:xfrm>
            <a:off x="152400" y="3200400"/>
            <a:ext cx="9144000" cy="3232150"/>
          </a:xfrm>
          <a:prstGeom prst="rect">
            <a:avLst/>
          </a:prstGeom>
          <a:noFill/>
          <a:ln w="9525">
            <a:noFill/>
            <a:miter lim="800000"/>
            <a:headEnd/>
            <a:tailEnd/>
          </a:ln>
        </p:spPr>
        <p:txBody>
          <a:bodyPr>
            <a:spAutoFit/>
          </a:bodyPr>
          <a:lstStyle/>
          <a:p>
            <a:pPr>
              <a:spcBef>
                <a:spcPct val="50000"/>
              </a:spcBef>
            </a:pPr>
            <a:r>
              <a:rPr lang="en-US" sz="2400" b="1">
                <a:solidFill>
                  <a:srgbClr val="FFFF57"/>
                </a:solidFill>
              </a:rPr>
              <a:t>1. Khi đi nắng sẽ làm ta nhức đầu, nóng sốt và có thể bị say nắng.</a:t>
            </a:r>
          </a:p>
          <a:p>
            <a:pPr>
              <a:spcBef>
                <a:spcPct val="50000"/>
              </a:spcBef>
            </a:pPr>
            <a:r>
              <a:rPr lang="en-US" sz="2400" b="1">
                <a:solidFill>
                  <a:srgbClr val="FFFF57"/>
                </a:solidFill>
              </a:rPr>
              <a:t>2. Muốn tránh nắng chúng ta cần đội mũ, nón hoặc che ô.</a:t>
            </a:r>
          </a:p>
          <a:p>
            <a:pPr>
              <a:spcBef>
                <a:spcPct val="50000"/>
              </a:spcBef>
            </a:pPr>
            <a:r>
              <a:rPr lang="en-US" sz="2400" b="1">
                <a:solidFill>
                  <a:srgbClr val="FFFF57"/>
                </a:solidFill>
              </a:rPr>
              <a:t> 3. Trời nắng to nếu nhìn trực tiếp vào mặt trời có thể bị mù mắt.</a:t>
            </a:r>
          </a:p>
          <a:p>
            <a:pPr>
              <a:spcBef>
                <a:spcPct val="50000"/>
              </a:spcBef>
            </a:pPr>
            <a:r>
              <a:rPr lang="en-US" sz="2400" b="1">
                <a:solidFill>
                  <a:srgbClr val="FFFF57"/>
                </a:solidFill>
              </a:rPr>
              <a:t> 4. Muốn quan sát Mặt Trời ta cần đeo kính râm hoặc nhìn qua thau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randombar(horizontal)">
                                      <p:cBhvr>
                                        <p:cTn id="7" dur="500"/>
                                        <p:tgtEl>
                                          <p:spTgt spid="419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992"/>
                                        </p:tgtEl>
                                        <p:attrNameLst>
                                          <p:attrName>style.visibility</p:attrName>
                                        </p:attrNameLst>
                                      </p:cBhvr>
                                      <p:to>
                                        <p:strVal val="visible"/>
                                      </p:to>
                                    </p:set>
                                    <p:animEffect transition="in" filter="blinds(horizontal)">
                                      <p:cBhvr>
                                        <p:cTn id="12" dur="500"/>
                                        <p:tgtEl>
                                          <p:spTgt spid="419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41992"/>
                                        </p:tgtEl>
                                      </p:cBhvr>
                                    </p:animEffect>
                                    <p:set>
                                      <p:cBhvr>
                                        <p:cTn id="17" dur="1" fill="hold">
                                          <p:stCondLst>
                                            <p:cond delay="499"/>
                                          </p:stCondLst>
                                        </p:cTn>
                                        <p:tgtEl>
                                          <p:spTgt spid="4199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1993"/>
                                        </p:tgtEl>
                                        <p:attrNameLst>
                                          <p:attrName>style.visibility</p:attrName>
                                        </p:attrNameLst>
                                      </p:cBhvr>
                                      <p:to>
                                        <p:strVal val="visible"/>
                                      </p:to>
                                    </p:set>
                                    <p:animEffect transition="in" filter="randombar(horizontal)">
                                      <p:cBhvr>
                                        <p:cTn id="22" dur="500"/>
                                        <p:tgtEl>
                                          <p:spTgt spid="41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P spid="41992" grpId="0"/>
      <p:bldP spid="41992" grpId="1"/>
      <p:bldP spid="4199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cac hanh tinh"/>
          <p:cNvPicPr>
            <a:picLocks noChangeAspect="1" noChangeArrowheads="1"/>
          </p:cNvPicPr>
          <p:nvPr/>
        </p:nvPicPr>
        <p:blipFill>
          <a:blip r:embed="rId2"/>
          <a:srcRect/>
          <a:stretch>
            <a:fillRect/>
          </a:stretch>
        </p:blipFill>
        <p:spPr bwMode="auto">
          <a:xfrm>
            <a:off x="0" y="2057400"/>
            <a:ext cx="9144000" cy="4800600"/>
          </a:xfrm>
          <a:prstGeom prst="rect">
            <a:avLst/>
          </a:prstGeom>
          <a:noFill/>
          <a:ln w="9525">
            <a:noFill/>
            <a:miter lim="800000"/>
            <a:headEnd/>
            <a:tailEnd/>
          </a:ln>
        </p:spPr>
      </p:pic>
      <p:sp>
        <p:nvSpPr>
          <p:cNvPr id="10244" name="AutoShape 9"/>
          <p:cNvSpPr>
            <a:spLocks noChangeArrowheads="1"/>
          </p:cNvSpPr>
          <p:nvPr/>
        </p:nvSpPr>
        <p:spPr bwMode="auto">
          <a:xfrm>
            <a:off x="2514600" y="838200"/>
            <a:ext cx="3962400" cy="609600"/>
          </a:xfrm>
          <a:prstGeom prst="bevel">
            <a:avLst>
              <a:gd name="adj" fmla="val 12500"/>
            </a:avLst>
          </a:prstGeom>
          <a:solidFill>
            <a:srgbClr val="FFFF57"/>
          </a:solidFill>
          <a:ln w="9525">
            <a:solidFill>
              <a:schemeClr val="tx1"/>
            </a:solidFill>
            <a:miter lim="800000"/>
            <a:headEnd/>
            <a:tailEnd/>
          </a:ln>
        </p:spPr>
        <p:txBody>
          <a:bodyPr wrap="none" anchor="ctr"/>
          <a:lstStyle/>
          <a:p>
            <a:pPr algn="ctr"/>
            <a:r>
              <a:rPr lang="en-US" sz="4400">
                <a:solidFill>
                  <a:srgbClr val="DC1661"/>
                </a:solidFill>
              </a:rPr>
              <a:t>M</a:t>
            </a:r>
            <a:r>
              <a:rPr lang="vi-VN" sz="4400">
                <a:solidFill>
                  <a:srgbClr val="DC1661"/>
                </a:solidFill>
              </a:rPr>
              <a:t>ặt</a:t>
            </a:r>
            <a:r>
              <a:rPr lang="en-US" sz="4400">
                <a:solidFill>
                  <a:srgbClr val="DC1661"/>
                </a:solidFill>
              </a:rPr>
              <a:t> Tr</a:t>
            </a:r>
            <a:r>
              <a:rPr lang="vi-VN" sz="4400">
                <a:solidFill>
                  <a:srgbClr val="DC1661"/>
                </a:solidFill>
              </a:rPr>
              <a:t>ời</a:t>
            </a:r>
          </a:p>
        </p:txBody>
      </p:sp>
      <p:sp>
        <p:nvSpPr>
          <p:cNvPr id="38922" name="Rectangle 10"/>
          <p:cNvSpPr>
            <a:spLocks noChangeArrowheads="1"/>
          </p:cNvSpPr>
          <p:nvPr/>
        </p:nvSpPr>
        <p:spPr bwMode="auto">
          <a:xfrm>
            <a:off x="0" y="1447800"/>
            <a:ext cx="9144000" cy="609600"/>
          </a:xfrm>
          <a:prstGeom prst="rect">
            <a:avLst/>
          </a:prstGeom>
          <a:solidFill>
            <a:schemeClr val="bg1"/>
          </a:solidFill>
          <a:ln w="9525">
            <a:solidFill>
              <a:schemeClr val="tx1"/>
            </a:solidFill>
            <a:miter lim="800000"/>
            <a:headEnd/>
            <a:tailEnd/>
          </a:ln>
        </p:spPr>
        <p:txBody>
          <a:bodyPr wrap="none" anchor="ctr"/>
          <a:lstStyle/>
          <a:p>
            <a:pPr algn="ctr"/>
            <a:r>
              <a:rPr lang="en-US" sz="2000"/>
              <a:t>Các em kể các hành tinh trong hệ mặt trời tính từ hành tinh gần mặt trời nhất?</a:t>
            </a:r>
          </a:p>
        </p:txBody>
      </p:sp>
      <p:sp>
        <p:nvSpPr>
          <p:cNvPr id="38923" name="Rectangle 11"/>
          <p:cNvSpPr>
            <a:spLocks noChangeArrowheads="1"/>
          </p:cNvSpPr>
          <p:nvPr/>
        </p:nvSpPr>
        <p:spPr bwMode="auto">
          <a:xfrm>
            <a:off x="0" y="1447800"/>
            <a:ext cx="9144000" cy="609600"/>
          </a:xfrm>
          <a:prstGeom prst="rect">
            <a:avLst/>
          </a:prstGeom>
          <a:solidFill>
            <a:schemeClr val="bg1"/>
          </a:solidFill>
          <a:ln w="9525">
            <a:solidFill>
              <a:schemeClr val="tx1"/>
            </a:solidFill>
            <a:miter lim="800000"/>
            <a:headEnd/>
            <a:tailEnd/>
          </a:ln>
        </p:spPr>
        <p:txBody>
          <a:bodyPr wrap="none" anchor="ctr"/>
          <a:lstStyle/>
          <a:p>
            <a:pPr algn="ctr"/>
            <a:r>
              <a:rPr lang="en-US" sz="2400">
                <a:solidFill>
                  <a:srgbClr val="FFFF57"/>
                </a:solidFill>
              </a:rPr>
              <a:t>Nh</a:t>
            </a:r>
            <a:r>
              <a:rPr lang="en-US" sz="2000">
                <a:solidFill>
                  <a:srgbClr val="FFFF57"/>
                </a:solidFill>
              </a:rPr>
              <a:t>ư vậy 8 hành tinh trong hệ Mặt Trời. Duy nhất trái đất là có sự sống mà thôi.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922"/>
                                        </p:tgtEl>
                                        <p:attrNameLst>
                                          <p:attrName>style.visibility</p:attrName>
                                        </p:attrNameLst>
                                      </p:cBhvr>
                                      <p:to>
                                        <p:strVal val="visible"/>
                                      </p:to>
                                    </p:set>
                                    <p:animEffect transition="in" filter="randombar(horizontal)">
                                      <p:cBhvr>
                                        <p:cTn id="7" dur="500"/>
                                        <p:tgtEl>
                                          <p:spTgt spid="389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38922"/>
                                        </p:tgtEl>
                                      </p:cBhvr>
                                    </p:animEffect>
                                    <p:set>
                                      <p:cBhvr>
                                        <p:cTn id="12" dur="1" fill="hold">
                                          <p:stCondLst>
                                            <p:cond delay="499"/>
                                          </p:stCondLst>
                                        </p:cTn>
                                        <p:tgtEl>
                                          <p:spTgt spid="3892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8923"/>
                                        </p:tgtEl>
                                        <p:attrNameLst>
                                          <p:attrName>style.visibility</p:attrName>
                                        </p:attrNameLst>
                                      </p:cBhvr>
                                      <p:to>
                                        <p:strVal val="visible"/>
                                      </p:to>
                                    </p:set>
                                    <p:anim to="" calcmode="lin" valueType="num">
                                      <p:cBhvr>
                                        <p:cTn id="17" dur="1" fill="hold"/>
                                        <p:tgtEl>
                                          <p:spTgt spid="389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2" grpId="0" animBg="1"/>
      <p:bldP spid="38922" grpId="1" animBg="1"/>
      <p:bldP spid="389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AutoShape 6"/>
          <p:cNvSpPr>
            <a:spLocks noChangeArrowheads="1"/>
          </p:cNvSpPr>
          <p:nvPr/>
        </p:nvSpPr>
        <p:spPr bwMode="auto">
          <a:xfrm>
            <a:off x="685800" y="1219200"/>
            <a:ext cx="8001000" cy="1981200"/>
          </a:xfrm>
          <a:prstGeom prst="horizontalScroll">
            <a:avLst>
              <a:gd name="adj" fmla="val 12500"/>
            </a:avLst>
          </a:prstGeom>
          <a:solidFill>
            <a:srgbClr val="DC1661"/>
          </a:solidFill>
          <a:ln w="9525">
            <a:solidFill>
              <a:schemeClr val="tx1"/>
            </a:solidFill>
            <a:round/>
            <a:headEnd/>
            <a:tailEnd/>
          </a:ln>
        </p:spPr>
        <p:txBody>
          <a:bodyPr wrap="none" anchor="ctr"/>
          <a:lstStyle/>
          <a:p>
            <a:pPr algn="ctr"/>
            <a:endParaRPr lang="vi-VN"/>
          </a:p>
        </p:txBody>
      </p:sp>
      <p:sp>
        <p:nvSpPr>
          <p:cNvPr id="30727" name="WordArt 7"/>
          <p:cNvSpPr>
            <a:spLocks noChangeArrowheads="1" noChangeShapeType="1" noTextEdit="1"/>
          </p:cNvSpPr>
          <p:nvPr/>
        </p:nvSpPr>
        <p:spPr bwMode="auto">
          <a:xfrm>
            <a:off x="2438400" y="1600200"/>
            <a:ext cx="3581400" cy="1066800"/>
          </a:xfrm>
          <a:prstGeom prst="rect">
            <a:avLst/>
          </a:prstGeom>
        </p:spPr>
        <p:txBody>
          <a:bodyPr wrap="none" fromWordArt="1">
            <a:prstTxWarp prst="textPlain">
              <a:avLst>
                <a:gd name="adj" fmla="val 50449"/>
              </a:avLst>
            </a:prstTxWarp>
          </a:bodyPr>
          <a:lstStyle/>
          <a:p>
            <a:pPr algn="ctr"/>
            <a:r>
              <a:rPr lang="en-US" sz="2000" b="1" kern="10">
                <a:ln w="9525">
                  <a:solidFill>
                    <a:srgbClr val="CC99FF"/>
                  </a:solidFill>
                  <a:round/>
                  <a:headEnd/>
                  <a:tailEnd/>
                </a:ln>
                <a:solidFill>
                  <a:srgbClr val="FFFF00"/>
                </a:solidFill>
                <a:effectLst>
                  <a:outerShdw dist="53882" dir="2700000" algn="ctr" rotWithShape="0">
                    <a:srgbClr val="9999FF">
                      <a:alpha val="79999"/>
                    </a:srgbClr>
                  </a:outerShdw>
                </a:effectLst>
                <a:latin typeface="Arial"/>
                <a:cs typeface="Arial"/>
              </a:rPr>
              <a:t>Bài học</a:t>
            </a:r>
          </a:p>
        </p:txBody>
      </p:sp>
      <p:sp>
        <p:nvSpPr>
          <p:cNvPr id="30729" name="Text Box 9"/>
          <p:cNvSpPr txBox="1">
            <a:spLocks noChangeArrowheads="1"/>
          </p:cNvSpPr>
          <p:nvPr/>
        </p:nvSpPr>
        <p:spPr bwMode="auto">
          <a:xfrm>
            <a:off x="228600" y="3276600"/>
            <a:ext cx="8915400" cy="3140075"/>
          </a:xfrm>
          <a:prstGeom prst="rect">
            <a:avLst/>
          </a:prstGeom>
          <a:noFill/>
          <a:ln w="9525">
            <a:noFill/>
            <a:miter lim="800000"/>
            <a:headEnd/>
            <a:tailEnd/>
          </a:ln>
        </p:spPr>
        <p:txBody>
          <a:bodyPr>
            <a:spAutoFit/>
          </a:bodyPr>
          <a:lstStyle/>
          <a:p>
            <a:pPr>
              <a:spcBef>
                <a:spcPct val="50000"/>
              </a:spcBef>
            </a:pPr>
            <a:r>
              <a:rPr lang="en-US" sz="4000">
                <a:solidFill>
                  <a:srgbClr val="FFFF57"/>
                </a:solidFill>
              </a:rPr>
              <a:t>Mặt Trời rất cần thiết cho sự sống. Nhưng không được trực tiếp nhìn vào Mặt Trời, phải đeo kính râm hoặc nhìn qua chậu nước, phải đội mũ khi đi nắng.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circle(in)">
                                      <p:cBhvr>
                                        <p:cTn id="7" dur="2000"/>
                                        <p:tgtEl>
                                          <p:spTgt spid="307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27"/>
                                        </p:tgtEl>
                                        <p:attrNameLst>
                                          <p:attrName>style.visibility</p:attrName>
                                        </p:attrNameLst>
                                      </p:cBhvr>
                                      <p:to>
                                        <p:strVal val="visible"/>
                                      </p:to>
                                    </p:set>
                                    <p:animEffect transition="in" filter="checkerboard(across)">
                                      <p:cBhvr>
                                        <p:cTn id="12" dur="500"/>
                                        <p:tgtEl>
                                          <p:spTgt spid="307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0729"/>
                                        </p:tgtEl>
                                        <p:attrNameLst>
                                          <p:attrName>style.visibility</p:attrName>
                                        </p:attrNameLst>
                                      </p:cBhvr>
                                      <p:to>
                                        <p:strVal val="visible"/>
                                      </p:to>
                                    </p:set>
                                    <p:animEffect transition="in" filter="checkerboard(across)">
                                      <p:cBhvr>
                                        <p:cTn id="17" dur="5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P spid="30727" grpId="0" animBg="1"/>
      <p:bldP spid="30729" grpId="0"/>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Stream</Template>
  <TotalTime>654</TotalTime>
  <Words>318</Words>
  <Application>Microsoft Office PowerPoint</Application>
  <PresentationFormat>On-screen Show (4:3)</PresentationFormat>
  <Paragraphs>25</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Stream</vt:lpstr>
      <vt:lpstr>Slide 1</vt:lpstr>
      <vt:lpstr>Slide 2</vt:lpstr>
      <vt:lpstr>Slide 3</vt:lpstr>
      <vt:lpstr>Slide 4</vt:lpstr>
      <vt:lpstr>Slide 5</vt:lpstr>
      <vt:lpstr>Slide 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95</cp:revision>
  <dcterms:created xsi:type="dcterms:W3CDTF">2011-03-08T10:44:42Z</dcterms:created>
  <dcterms:modified xsi:type="dcterms:W3CDTF">2018-04-19T03:28:31Z</dcterms:modified>
</cp:coreProperties>
</file>